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3" r:id="rId2"/>
    <p:sldId id="301" r:id="rId3"/>
    <p:sldId id="302" r:id="rId4"/>
    <p:sldId id="303" r:id="rId5"/>
    <p:sldId id="304" r:id="rId6"/>
    <p:sldId id="305" r:id="rId7"/>
    <p:sldId id="306" r:id="rId8"/>
    <p:sldId id="307" r:id="rId9"/>
    <p:sldId id="308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72ED1A0-97AB-40C5-A2AF-C881D657FFA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_Dokumenter\Resources - Værktøjer\20080411 IALA 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214313"/>
            <a:ext cx="46672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_Dokumenter\Iala og IMO\Risk Tools IWRAP-PAWSA\20090401 SG Kuala Lumpur Training Seminar\Logo\logo15cm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142875"/>
            <a:ext cx="608013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6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7ACFC-3597-4AD6-A25D-B9BCB4DFFF0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B5D83-F07A-4DDC-AA6C-716D5FA695C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63A17-526F-4481-B555-2988261D662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_Dokumenter\Resources - Værktøjer\20080411 IALA 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214313"/>
            <a:ext cx="46672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_Dokumenter\Iala og IMO\Risk Tools IWRAP-PAWSA\20090401 SG Kuala Lumpur Training Seminar\Logo\logo15cm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142875"/>
            <a:ext cx="608013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429552" cy="1143000"/>
          </a:xfrm>
        </p:spPr>
        <p:txBody>
          <a:bodyPr/>
          <a:lstStyle>
            <a:lvl1pPr>
              <a:defRPr baseline="0">
                <a:latin typeface="Tahoma" pitchFamily="34" charset="0"/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6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89C4D-1DEA-4F7A-960B-5E1EBAC69F9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9CE9C-C61C-4145-A168-319581B5CC9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24EE8-3779-4267-BA15-41642A72AA8A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71E13-A984-4F33-A070-D51F1A7BED6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020EF-5FDC-47A3-8C46-B7E656F28A2D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543A0-3E8D-4E0B-9842-F1CC4FA5D5B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547B9-4659-4B22-BB1B-6F328298963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 smtClean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B8A0E-FE34-4A27-B43F-40CAAEEC1FFF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4375" y="274638"/>
            <a:ext cx="76438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51CEA6E-A4E7-439E-80B6-A34E3E87854D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pic>
        <p:nvPicPr>
          <p:cNvPr id="2055" name="Picture 2" descr="C:\_Dokumenter\Resources - Værktøjer\20080411 IALA Logo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2875" y="214313"/>
            <a:ext cx="46672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C:\_Dokumenter\Iala og IMO\Risk Tools IWRAP-PAWSA\20090401 SG Kuala Lumpur Training Seminar\Logo\logo15cm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429625" y="142875"/>
            <a:ext cx="608013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Pladsholder til sidefod 4"/>
          <p:cNvSpPr txBox="1">
            <a:spLocks/>
          </p:cNvSpPr>
          <p:nvPr userDrawn="1"/>
        </p:nvSpPr>
        <p:spPr>
          <a:xfrm>
            <a:off x="357188" y="6429375"/>
            <a:ext cx="8786812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IALA Training Seminar on IWRAP Mk II, 15.-19. November 2010, IALA HQ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Overall </a:t>
            </a:r>
            <a:r>
              <a:rPr lang="da-DK" dirty="0" err="1" smtClean="0"/>
              <a:t>idea</a:t>
            </a:r>
            <a:r>
              <a:rPr lang="da-DK" dirty="0" smtClean="0"/>
              <a:t> </a:t>
            </a:r>
            <a:r>
              <a:rPr lang="da-DK" dirty="0" err="1" smtClean="0"/>
              <a:t>behind</a:t>
            </a:r>
            <a:r>
              <a:rPr lang="da-DK" dirty="0" smtClean="0"/>
              <a:t> IWRAP</a:t>
            </a:r>
            <a:endParaRPr lang="da-DK" dirty="0"/>
          </a:p>
        </p:txBody>
      </p:sp>
      <p:sp>
        <p:nvSpPr>
          <p:cNvPr id="3" name="Tekstboks 2"/>
          <p:cNvSpPr txBox="1"/>
          <p:nvPr/>
        </p:nvSpPr>
        <p:spPr>
          <a:xfrm>
            <a:off x="539552" y="1268760"/>
            <a:ext cx="799288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Model </a:t>
            </a:r>
            <a:r>
              <a:rPr lang="da-DK" dirty="0" err="1" smtClean="0"/>
              <a:t>developed</a:t>
            </a:r>
            <a:r>
              <a:rPr lang="da-DK" dirty="0" smtClean="0"/>
              <a:t> by Fuji </a:t>
            </a:r>
            <a:r>
              <a:rPr lang="da-DK" dirty="0" smtClean="0"/>
              <a:t>1974, Petersen &amp; Friis-Hansen </a:t>
            </a:r>
            <a:r>
              <a:rPr lang="da-DK" dirty="0" smtClean="0"/>
              <a:t>2000</a:t>
            </a:r>
            <a:br>
              <a:rPr lang="da-DK" dirty="0" smtClean="0"/>
            </a:br>
            <a:r>
              <a:rPr lang="da-DK" sz="1400" dirty="0" err="1" smtClean="0"/>
              <a:t>Used</a:t>
            </a:r>
            <a:r>
              <a:rPr lang="da-DK" sz="1400" dirty="0" smtClean="0"/>
              <a:t> by the International Association for Aids to Navigation and Light House </a:t>
            </a:r>
            <a:r>
              <a:rPr lang="da-DK" sz="1400" dirty="0" err="1" smtClean="0"/>
              <a:t>Authorities</a:t>
            </a:r>
            <a:r>
              <a:rPr lang="da-DK" sz="1400" dirty="0" smtClean="0"/>
              <a:t> (IALA)</a:t>
            </a:r>
            <a:endParaRPr lang="da-DK" sz="1400" dirty="0" smtClean="0"/>
          </a:p>
          <a:p>
            <a:endParaRPr lang="da-DK" dirty="0" smtClean="0"/>
          </a:p>
          <a:p>
            <a:pPr>
              <a:buFont typeface="Arial" pitchFamily="34" charset="0"/>
              <a:buChar char="•"/>
            </a:pPr>
            <a:r>
              <a:rPr lang="da-DK" dirty="0" smtClean="0"/>
              <a:t>Model the shipping </a:t>
            </a:r>
            <a:r>
              <a:rPr lang="da-DK" dirty="0" err="1" smtClean="0"/>
              <a:t>lanes</a:t>
            </a:r>
            <a:r>
              <a:rPr lang="da-DK" dirty="0" smtClean="0"/>
              <a:t> </a:t>
            </a:r>
            <a:r>
              <a:rPr lang="da-DK" dirty="0" err="1" smtClean="0"/>
              <a:t>with</a:t>
            </a:r>
            <a:r>
              <a:rPr lang="da-DK" dirty="0" smtClean="0"/>
              <a:t> a </a:t>
            </a:r>
            <a:r>
              <a:rPr lang="da-DK" dirty="0" err="1" smtClean="0"/>
              <a:t>number</a:t>
            </a:r>
            <a:r>
              <a:rPr lang="da-DK" dirty="0" smtClean="0"/>
              <a:t> of </a:t>
            </a:r>
            <a:r>
              <a:rPr lang="da-DK" dirty="0" err="1" smtClean="0"/>
              <a:t>connected</a:t>
            </a:r>
            <a:r>
              <a:rPr lang="da-DK" dirty="0" smtClean="0"/>
              <a:t> legs.</a:t>
            </a:r>
          </a:p>
          <a:p>
            <a:endParaRPr lang="da-DK" dirty="0" smtClean="0"/>
          </a:p>
          <a:p>
            <a:pPr>
              <a:buFont typeface="Arial" pitchFamily="34" charset="0"/>
              <a:buChar char="•"/>
            </a:pPr>
            <a:r>
              <a:rPr lang="da-DK" dirty="0" smtClean="0"/>
              <a:t>Find the </a:t>
            </a:r>
            <a:r>
              <a:rPr lang="da-DK" dirty="0" err="1" smtClean="0"/>
              <a:t>number</a:t>
            </a:r>
            <a:r>
              <a:rPr lang="da-DK" dirty="0" smtClean="0"/>
              <a:t> of </a:t>
            </a:r>
            <a:r>
              <a:rPr lang="da-DK" dirty="0" err="1" smtClean="0"/>
              <a:t>ships</a:t>
            </a:r>
            <a:r>
              <a:rPr lang="da-DK" dirty="0" smtClean="0"/>
              <a:t> and </a:t>
            </a:r>
            <a:r>
              <a:rPr lang="da-DK" dirty="0" err="1" smtClean="0"/>
              <a:t>their</a:t>
            </a:r>
            <a:r>
              <a:rPr lang="da-DK" dirty="0" smtClean="0"/>
              <a:t> lateral distribution for </a:t>
            </a:r>
            <a:r>
              <a:rPr lang="da-DK" dirty="0" err="1" smtClean="0"/>
              <a:t>each</a:t>
            </a:r>
            <a:r>
              <a:rPr lang="da-DK" dirty="0" smtClean="0"/>
              <a:t> leg</a:t>
            </a:r>
          </a:p>
          <a:p>
            <a:endParaRPr lang="da-DK" dirty="0"/>
          </a:p>
          <a:p>
            <a:pPr>
              <a:buFont typeface="Arial" pitchFamily="34" charset="0"/>
              <a:buChar char="•"/>
            </a:pPr>
            <a:r>
              <a:rPr lang="da-DK" dirty="0" smtClean="0"/>
              <a:t>Let the </a:t>
            </a:r>
            <a:r>
              <a:rPr lang="da-DK" dirty="0" err="1" smtClean="0"/>
              <a:t>ships</a:t>
            </a:r>
            <a:r>
              <a:rPr lang="da-DK" dirty="0" smtClean="0"/>
              <a:t> </a:t>
            </a:r>
            <a:r>
              <a:rPr lang="da-DK" dirty="0" err="1" smtClean="0"/>
              <a:t>sail</a:t>
            </a:r>
            <a:r>
              <a:rPr lang="da-DK" dirty="0" smtClean="0"/>
              <a:t> </a:t>
            </a:r>
            <a:r>
              <a:rPr lang="da-DK" dirty="0" smtClean="0"/>
              <a:t>”</a:t>
            </a:r>
            <a:r>
              <a:rPr lang="da-DK" dirty="0" err="1" smtClean="0"/>
              <a:t>blindfoldly</a:t>
            </a:r>
            <a:r>
              <a:rPr lang="da-DK" dirty="0" smtClean="0"/>
              <a:t>”.</a:t>
            </a:r>
            <a:endParaRPr lang="da-DK" dirty="0" smtClean="0"/>
          </a:p>
          <a:p>
            <a:endParaRPr lang="da-DK" dirty="0" smtClean="0"/>
          </a:p>
          <a:p>
            <a:r>
              <a:rPr lang="da-DK" dirty="0" smtClean="0"/>
              <a:t>The </a:t>
            </a:r>
            <a:r>
              <a:rPr lang="da-DK" dirty="0" err="1" smtClean="0"/>
              <a:t>number</a:t>
            </a:r>
            <a:r>
              <a:rPr lang="da-DK" dirty="0" smtClean="0"/>
              <a:t> of </a:t>
            </a:r>
            <a:r>
              <a:rPr lang="da-DK" dirty="0" err="1" smtClean="0"/>
              <a:t>geometrical</a:t>
            </a:r>
            <a:r>
              <a:rPr lang="da-DK" dirty="0" smtClean="0"/>
              <a:t> </a:t>
            </a:r>
            <a:r>
              <a:rPr lang="da-DK" dirty="0" err="1" smtClean="0"/>
              <a:t>collisions</a:t>
            </a:r>
            <a:r>
              <a:rPr lang="da-DK" dirty="0" smtClean="0"/>
              <a:t> and </a:t>
            </a:r>
            <a:r>
              <a:rPr lang="da-DK" dirty="0" err="1" smtClean="0"/>
              <a:t>groundings</a:t>
            </a:r>
            <a:r>
              <a:rPr lang="da-DK" dirty="0" smtClean="0"/>
              <a:t> </a:t>
            </a:r>
            <a:r>
              <a:rPr lang="da-DK" dirty="0" err="1" smtClean="0"/>
              <a:t>can</a:t>
            </a:r>
            <a:r>
              <a:rPr lang="da-DK" dirty="0" smtClean="0"/>
              <a:t> </a:t>
            </a:r>
            <a:r>
              <a:rPr lang="da-DK" dirty="0" err="1" smtClean="0"/>
              <a:t>now</a:t>
            </a:r>
            <a:r>
              <a:rPr lang="da-DK" dirty="0" smtClean="0"/>
              <a:t> </a:t>
            </a:r>
            <a:r>
              <a:rPr lang="da-DK" dirty="0" err="1" smtClean="0"/>
              <a:t>be</a:t>
            </a:r>
            <a:r>
              <a:rPr lang="da-DK" dirty="0" smtClean="0"/>
              <a:t> </a:t>
            </a:r>
            <a:r>
              <a:rPr lang="da-DK" dirty="0" err="1" smtClean="0"/>
              <a:t>found</a:t>
            </a:r>
            <a:r>
              <a:rPr lang="da-DK" dirty="0" smtClean="0"/>
              <a:t>, N</a:t>
            </a:r>
            <a:r>
              <a:rPr lang="da-DK" sz="1100" dirty="0" smtClean="0"/>
              <a:t>G</a:t>
            </a:r>
            <a:endParaRPr lang="da-DK" dirty="0" smtClean="0"/>
          </a:p>
          <a:p>
            <a:r>
              <a:rPr lang="da-DK" dirty="0" smtClean="0"/>
              <a:t>(</a:t>
            </a:r>
            <a:r>
              <a:rPr lang="da-DK" dirty="0" err="1" smtClean="0"/>
              <a:t>This</a:t>
            </a:r>
            <a:r>
              <a:rPr lang="da-DK" dirty="0" smtClean="0"/>
              <a:t> is pure </a:t>
            </a:r>
            <a:r>
              <a:rPr lang="da-DK" dirty="0" err="1" smtClean="0"/>
              <a:t>geometry</a:t>
            </a:r>
            <a:r>
              <a:rPr lang="da-DK" dirty="0" smtClean="0"/>
              <a:t> and </a:t>
            </a:r>
            <a:r>
              <a:rPr lang="da-DK" dirty="0" err="1" smtClean="0"/>
              <a:t>probability</a:t>
            </a:r>
            <a:r>
              <a:rPr lang="da-DK" dirty="0" smtClean="0"/>
              <a:t> </a:t>
            </a:r>
            <a:r>
              <a:rPr lang="da-DK" dirty="0" err="1" smtClean="0"/>
              <a:t>theory</a:t>
            </a:r>
            <a:r>
              <a:rPr lang="da-DK" dirty="0" smtClean="0"/>
              <a:t>)</a:t>
            </a:r>
          </a:p>
          <a:p>
            <a:endParaRPr lang="da-DK" dirty="0" smtClean="0"/>
          </a:p>
          <a:p>
            <a:r>
              <a:rPr lang="da-DK" dirty="0" smtClean="0"/>
              <a:t>Ships </a:t>
            </a:r>
            <a:r>
              <a:rPr lang="da-DK" dirty="0" err="1" smtClean="0"/>
              <a:t>luckily</a:t>
            </a:r>
            <a:r>
              <a:rPr lang="da-DK" dirty="0" smtClean="0"/>
              <a:t> </a:t>
            </a:r>
            <a:r>
              <a:rPr lang="da-DK" dirty="0" smtClean="0"/>
              <a:t>do </a:t>
            </a:r>
            <a:r>
              <a:rPr lang="da-DK" dirty="0" smtClean="0"/>
              <a:t>not </a:t>
            </a:r>
            <a:r>
              <a:rPr lang="da-DK" dirty="0" err="1" smtClean="0"/>
              <a:t>sail</a:t>
            </a:r>
            <a:r>
              <a:rPr lang="da-DK" dirty="0" smtClean="0"/>
              <a:t> </a:t>
            </a:r>
            <a:r>
              <a:rPr lang="da-DK" dirty="0" err="1" smtClean="0"/>
              <a:t>blindfoldly</a:t>
            </a:r>
            <a:r>
              <a:rPr lang="da-DK" dirty="0" smtClean="0"/>
              <a:t>. But 1-2 out of 10,000 </a:t>
            </a:r>
            <a:r>
              <a:rPr lang="da-DK" dirty="0" err="1" smtClean="0"/>
              <a:t>actually</a:t>
            </a:r>
            <a:r>
              <a:rPr lang="da-DK" dirty="0" smtClean="0"/>
              <a:t> do! </a:t>
            </a:r>
            <a:r>
              <a:rPr lang="da-DK" dirty="0" err="1" smtClean="0"/>
              <a:t>This</a:t>
            </a:r>
            <a:r>
              <a:rPr lang="da-DK" dirty="0" smtClean="0"/>
              <a:t> is the </a:t>
            </a:r>
            <a:r>
              <a:rPr lang="da-DK" smtClean="0"/>
              <a:t>so-called</a:t>
            </a:r>
            <a:r>
              <a:rPr lang="da-DK" dirty="0" smtClean="0"/>
              <a:t> </a:t>
            </a:r>
            <a:r>
              <a:rPr lang="da-DK" dirty="0" err="1" smtClean="0"/>
              <a:t>causation</a:t>
            </a:r>
            <a:r>
              <a:rPr lang="da-DK" dirty="0" smtClean="0"/>
              <a:t> </a:t>
            </a:r>
            <a:r>
              <a:rPr lang="da-DK" dirty="0" smtClean="0"/>
              <a:t>factor, Pc</a:t>
            </a:r>
          </a:p>
          <a:p>
            <a:endParaRPr lang="da-DK" dirty="0"/>
          </a:p>
          <a:p>
            <a:r>
              <a:rPr lang="da-DK" dirty="0" err="1" smtClean="0"/>
              <a:t>Number</a:t>
            </a:r>
            <a:r>
              <a:rPr lang="da-DK" dirty="0" smtClean="0"/>
              <a:t> of </a:t>
            </a:r>
            <a:r>
              <a:rPr lang="da-DK" dirty="0" err="1" smtClean="0"/>
              <a:t>collisions</a:t>
            </a:r>
            <a:r>
              <a:rPr lang="da-DK" dirty="0" smtClean="0"/>
              <a:t>: </a:t>
            </a:r>
            <a:endParaRPr lang="da-DK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699792" y="5733256"/>
            <a:ext cx="4211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dirty="0" err="1"/>
              <a:t>Collision</a:t>
            </a:r>
            <a:r>
              <a:rPr lang="da-DK" dirty="0"/>
              <a:t>    = </a:t>
            </a:r>
            <a:r>
              <a:rPr lang="da-DK" dirty="0" err="1"/>
              <a:t>Causation</a:t>
            </a:r>
            <a:r>
              <a:rPr lang="da-DK" dirty="0"/>
              <a:t> </a:t>
            </a:r>
            <a:r>
              <a:rPr lang="da-DK" dirty="0" smtClean="0"/>
              <a:t> x  </a:t>
            </a:r>
            <a:r>
              <a:rPr lang="da-DK" dirty="0" err="1"/>
              <a:t>Geometrical</a:t>
            </a:r>
            <a:r>
              <a:rPr lang="da-DK" dirty="0"/>
              <a:t> </a:t>
            </a:r>
          </a:p>
          <a:p>
            <a:r>
              <a:rPr lang="da-DK" dirty="0" err="1"/>
              <a:t>Frequency</a:t>
            </a:r>
            <a:r>
              <a:rPr lang="da-DK" dirty="0"/>
              <a:t>    </a:t>
            </a:r>
            <a:r>
              <a:rPr lang="da-DK" dirty="0" err="1"/>
              <a:t>probability</a:t>
            </a:r>
            <a:r>
              <a:rPr lang="da-DK" dirty="0"/>
              <a:t>	</a:t>
            </a:r>
            <a:r>
              <a:rPr lang="da-DK" dirty="0" err="1"/>
              <a:t>Frequency</a:t>
            </a:r>
            <a:endParaRPr lang="en-US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5085184"/>
            <a:ext cx="3094037" cy="73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988840"/>
            <a:ext cx="996620" cy="10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kstboks 6"/>
          <p:cNvSpPr txBox="1"/>
          <p:nvPr/>
        </p:nvSpPr>
        <p:spPr>
          <a:xfrm>
            <a:off x="323528" y="6381328"/>
            <a:ext cx="864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b="1" dirty="0" err="1" smtClean="0"/>
              <a:t>Presentation</a:t>
            </a:r>
            <a:r>
              <a:rPr lang="da-DK" sz="1600" b="1" dirty="0" smtClean="0"/>
              <a:t> by Erik Sonne Ravn, Danish Maritime </a:t>
            </a:r>
            <a:r>
              <a:rPr lang="da-DK" sz="1600" b="1" dirty="0" err="1" smtClean="0"/>
              <a:t>Authority</a:t>
            </a:r>
            <a:r>
              <a:rPr lang="da-DK" sz="1600" b="1" dirty="0" smtClean="0"/>
              <a:t>, </a:t>
            </a:r>
            <a:r>
              <a:rPr lang="da-DK" sz="1600" b="1" dirty="0" err="1" smtClean="0"/>
              <a:t>Helsinki</a:t>
            </a:r>
            <a:r>
              <a:rPr lang="da-DK" sz="1600" b="1" dirty="0" smtClean="0"/>
              <a:t> 15 May 2012</a:t>
            </a:r>
            <a:endParaRPr lang="da-DK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2273871" cy="230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052736"/>
            <a:ext cx="2858223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717032"/>
            <a:ext cx="4465786" cy="2620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43813" cy="1008112"/>
          </a:xfrm>
        </p:spPr>
        <p:txBody>
          <a:bodyPr/>
          <a:lstStyle/>
          <a:p>
            <a:r>
              <a:rPr lang="da-DK" dirty="0" err="1" smtClean="0"/>
              <a:t>Area</a:t>
            </a:r>
            <a:r>
              <a:rPr lang="da-DK" dirty="0" smtClean="0"/>
              <a:t> </a:t>
            </a:r>
            <a:r>
              <a:rPr lang="da-DK" dirty="0" err="1" smtClean="0"/>
              <a:t>collision</a:t>
            </a:r>
            <a:r>
              <a:rPr lang="da-DK" dirty="0" smtClean="0"/>
              <a:t> and drift </a:t>
            </a:r>
            <a:r>
              <a:rPr lang="da-DK" dirty="0" err="1" smtClean="0"/>
              <a:t>grnd</a:t>
            </a:r>
            <a:endParaRPr lang="da-DK" dirty="0"/>
          </a:p>
        </p:txBody>
      </p:sp>
      <p:sp>
        <p:nvSpPr>
          <p:cNvPr id="4" name="Tekstboks 3"/>
          <p:cNvSpPr txBox="1"/>
          <p:nvPr/>
        </p:nvSpPr>
        <p:spPr>
          <a:xfrm>
            <a:off x="755576" y="1124744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err="1" smtClean="0"/>
              <a:t>Area</a:t>
            </a:r>
            <a:r>
              <a:rPr lang="da-DK" dirty="0" smtClean="0"/>
              <a:t> </a:t>
            </a:r>
            <a:r>
              <a:rPr lang="da-DK" dirty="0" err="1" smtClean="0"/>
              <a:t>collision</a:t>
            </a:r>
            <a:r>
              <a:rPr lang="da-DK" dirty="0" smtClean="0"/>
              <a:t> </a:t>
            </a:r>
            <a:r>
              <a:rPr lang="da-DK" dirty="0" err="1" smtClean="0"/>
              <a:t>includes</a:t>
            </a:r>
            <a:r>
              <a:rPr lang="da-DK" dirty="0" smtClean="0"/>
              <a:t> the non AIS </a:t>
            </a:r>
            <a:r>
              <a:rPr lang="da-DK" dirty="0" err="1" smtClean="0"/>
              <a:t>ships</a:t>
            </a:r>
            <a:r>
              <a:rPr lang="da-DK" dirty="0" smtClean="0"/>
              <a:t> </a:t>
            </a:r>
            <a:r>
              <a:rPr lang="da-DK" dirty="0" err="1" smtClean="0"/>
              <a:t>such</a:t>
            </a:r>
            <a:r>
              <a:rPr lang="da-DK" dirty="0" smtClean="0"/>
              <a:t> as </a:t>
            </a:r>
            <a:r>
              <a:rPr lang="da-DK" dirty="0" err="1" smtClean="0"/>
              <a:t>fishing</a:t>
            </a:r>
            <a:r>
              <a:rPr lang="da-DK" dirty="0" smtClean="0"/>
              <a:t> </a:t>
            </a:r>
            <a:r>
              <a:rPr lang="da-DK" dirty="0" err="1" smtClean="0"/>
              <a:t>vessels</a:t>
            </a:r>
            <a:r>
              <a:rPr lang="da-DK" dirty="0" smtClean="0"/>
              <a:t> and </a:t>
            </a:r>
            <a:r>
              <a:rPr lang="da-DK" dirty="0" err="1" smtClean="0"/>
              <a:t>leasure</a:t>
            </a:r>
            <a:r>
              <a:rPr lang="da-DK" dirty="0" smtClean="0"/>
              <a:t> </a:t>
            </a:r>
            <a:r>
              <a:rPr lang="da-DK" dirty="0" err="1" smtClean="0"/>
              <a:t>crafts</a:t>
            </a:r>
            <a:r>
              <a:rPr lang="da-DK" dirty="0" smtClean="0"/>
              <a:t>. </a:t>
            </a:r>
            <a:r>
              <a:rPr lang="da-DK" dirty="0" err="1" smtClean="0"/>
              <a:t>This</a:t>
            </a:r>
            <a:r>
              <a:rPr lang="da-DK" dirty="0" smtClean="0"/>
              <a:t> has not </a:t>
            </a:r>
            <a:r>
              <a:rPr lang="da-DK" dirty="0" err="1" smtClean="0"/>
              <a:t>been</a:t>
            </a:r>
            <a:r>
              <a:rPr lang="da-DK" dirty="0" smtClean="0"/>
              <a:t> </a:t>
            </a:r>
            <a:r>
              <a:rPr lang="da-DK" dirty="0" err="1" smtClean="0"/>
              <a:t>included</a:t>
            </a:r>
            <a:r>
              <a:rPr lang="da-DK" dirty="0" smtClean="0"/>
              <a:t> in the </a:t>
            </a:r>
            <a:r>
              <a:rPr lang="da-DK" dirty="0" err="1" smtClean="0"/>
              <a:t>two</a:t>
            </a:r>
            <a:r>
              <a:rPr lang="da-DK" dirty="0" smtClean="0"/>
              <a:t> </a:t>
            </a:r>
            <a:r>
              <a:rPr lang="da-DK" dirty="0" err="1" smtClean="0"/>
              <a:t>Helcom</a:t>
            </a:r>
            <a:r>
              <a:rPr lang="da-DK" dirty="0" smtClean="0"/>
              <a:t> models</a:t>
            </a:r>
            <a:endParaRPr lang="da-DK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25144"/>
            <a:ext cx="1944216" cy="147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797152"/>
            <a:ext cx="1584176" cy="124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kstboks 6"/>
          <p:cNvSpPr txBox="1"/>
          <p:nvPr/>
        </p:nvSpPr>
        <p:spPr>
          <a:xfrm>
            <a:off x="1043608" y="4365104"/>
            <a:ext cx="5814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 smtClean="0"/>
              <a:t>Drift </a:t>
            </a:r>
            <a:r>
              <a:rPr lang="da-DK" dirty="0" err="1" smtClean="0"/>
              <a:t>grounding</a:t>
            </a:r>
            <a:r>
              <a:rPr lang="da-DK" dirty="0" smtClean="0"/>
              <a:t>. Not </a:t>
            </a:r>
            <a:r>
              <a:rPr lang="da-DK" dirty="0" err="1" smtClean="0"/>
              <a:t>included</a:t>
            </a:r>
            <a:r>
              <a:rPr lang="da-DK" dirty="0" smtClean="0"/>
              <a:t> in the </a:t>
            </a:r>
            <a:r>
              <a:rPr lang="da-DK" dirty="0" err="1" smtClean="0"/>
              <a:t>two</a:t>
            </a:r>
            <a:r>
              <a:rPr lang="da-DK" dirty="0" smtClean="0"/>
              <a:t> </a:t>
            </a:r>
            <a:r>
              <a:rPr lang="da-DK" dirty="0" err="1" smtClean="0"/>
              <a:t>Helcom</a:t>
            </a:r>
            <a:r>
              <a:rPr lang="da-DK" dirty="0" smtClean="0"/>
              <a:t> models</a:t>
            </a:r>
            <a:endParaRPr lang="da-D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844824"/>
            <a:ext cx="281547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844824"/>
            <a:ext cx="2376264" cy="205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Forecasting</a:t>
            </a:r>
            <a:r>
              <a:rPr lang="da-DK" dirty="0" smtClean="0"/>
              <a:t> 2030</a:t>
            </a:r>
            <a:endParaRPr lang="da-DK" dirty="0"/>
          </a:p>
        </p:txBody>
      </p:sp>
      <p:pic>
        <p:nvPicPr>
          <p:cNvPr id="3" name="Billed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460851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Billed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700808"/>
            <a:ext cx="223224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Gulf of Finland</a:t>
            </a:r>
            <a:endParaRPr lang="da-D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56643"/>
            <a:ext cx="8712968" cy="5622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Gulf of Finland </a:t>
            </a:r>
            <a:r>
              <a:rPr lang="da-DK" dirty="0" err="1" smtClean="0"/>
              <a:t>results</a:t>
            </a:r>
            <a:endParaRPr lang="da-DK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566863"/>
            <a:ext cx="84010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Great </a:t>
            </a:r>
            <a:r>
              <a:rPr lang="da-DK" dirty="0" err="1" smtClean="0"/>
              <a:t>Belt</a:t>
            </a:r>
            <a:r>
              <a:rPr lang="da-DK" dirty="0" smtClean="0"/>
              <a:t> (Danish </a:t>
            </a:r>
            <a:r>
              <a:rPr lang="da-DK" dirty="0" err="1" smtClean="0"/>
              <a:t>straits</a:t>
            </a:r>
            <a:r>
              <a:rPr lang="da-DK" dirty="0" smtClean="0"/>
              <a:t>)</a:t>
            </a:r>
            <a:endParaRPr lang="da-DK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140870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196752"/>
            <a:ext cx="3218748" cy="478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196752"/>
            <a:ext cx="3145595" cy="479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Great </a:t>
            </a:r>
            <a:r>
              <a:rPr lang="da-DK" dirty="0" err="1" smtClean="0"/>
              <a:t>Belt</a:t>
            </a:r>
            <a:r>
              <a:rPr lang="da-DK" dirty="0" smtClean="0"/>
              <a:t> </a:t>
            </a:r>
            <a:r>
              <a:rPr lang="da-DK" dirty="0" err="1" smtClean="0"/>
              <a:t>results</a:t>
            </a:r>
            <a:endParaRPr lang="da-DK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476375"/>
            <a:ext cx="87058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Results</a:t>
            </a:r>
            <a:endParaRPr lang="da-DK" dirty="0"/>
          </a:p>
        </p:txBody>
      </p:sp>
      <p:sp>
        <p:nvSpPr>
          <p:cNvPr id="3" name="Rektangel 2"/>
          <p:cNvSpPr/>
          <p:nvPr/>
        </p:nvSpPr>
        <p:spPr>
          <a:xfrm>
            <a:off x="683568" y="1720840"/>
            <a:ext cx="77048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The estimated collision and grounding frequencies should be thought of as </a:t>
            </a:r>
            <a:r>
              <a:rPr lang="en-US" sz="2000" dirty="0" smtClean="0"/>
              <a:t>a worst </a:t>
            </a:r>
            <a:r>
              <a:rPr lang="en-US" sz="2000" dirty="0" smtClean="0"/>
              <a:t>case </a:t>
            </a:r>
            <a:r>
              <a:rPr lang="en-US" sz="2000" dirty="0" smtClean="0"/>
              <a:t>scenario if </a:t>
            </a:r>
            <a:r>
              <a:rPr lang="en-US" sz="2000" dirty="0" smtClean="0"/>
              <a:t>no improvements happen.</a:t>
            </a:r>
          </a:p>
          <a:p>
            <a:endParaRPr lang="en-US" sz="2000" dirty="0" smtClean="0"/>
          </a:p>
          <a:p>
            <a:r>
              <a:rPr lang="en-US" sz="2000" dirty="0" smtClean="0"/>
              <a:t>It is found that the absolute number of collisions increases by 80 % and the absolute number of groundings increases by 40 %. </a:t>
            </a:r>
            <a:r>
              <a:rPr lang="en-US" sz="2000" dirty="0" smtClean="0"/>
              <a:t>However, </a:t>
            </a:r>
            <a:r>
              <a:rPr lang="en-US" sz="2000" dirty="0" smtClean="0"/>
              <a:t>when normalized by the number of ships, the increase in collisions is </a:t>
            </a:r>
            <a:r>
              <a:rPr lang="en-US" sz="2000" u="sng" dirty="0" smtClean="0"/>
              <a:t>40%</a:t>
            </a:r>
            <a:r>
              <a:rPr lang="en-US" sz="2000" dirty="0" smtClean="0"/>
              <a:t> and the increase in groundings is </a:t>
            </a:r>
            <a:r>
              <a:rPr lang="en-US" sz="2000" u="sng" dirty="0" smtClean="0"/>
              <a:t>10 %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smtClean="0"/>
              <a:t>NB: Grounding </a:t>
            </a:r>
            <a:r>
              <a:rPr lang="en-US" sz="2000" dirty="0" smtClean="0"/>
              <a:t>analysis has only been carried out for the Great Belt area.</a:t>
            </a:r>
          </a:p>
          <a:p>
            <a:endParaRPr lang="en-US" sz="2000" dirty="0" smtClean="0"/>
          </a:p>
          <a:p>
            <a:r>
              <a:rPr lang="en-US" sz="2000" dirty="0" smtClean="0"/>
              <a:t>Only </a:t>
            </a:r>
            <a:r>
              <a:rPr lang="en-US" sz="2000" dirty="0" smtClean="0"/>
              <a:t>ships equipped with Automatic Identification System (AIS) have </a:t>
            </a:r>
            <a:r>
              <a:rPr lang="en-US" sz="2000" dirty="0" smtClean="0"/>
              <a:t>been included.</a:t>
            </a:r>
            <a:endParaRPr lang="da-DK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ontor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6571</TotalTime>
  <Words>191</Words>
  <Application>Microsoft Office PowerPoint</Application>
  <PresentationFormat>Skærmshow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9</vt:i4>
      </vt:variant>
    </vt:vector>
  </HeadingPairs>
  <TitlesOfParts>
    <vt:vector size="10" baseType="lpstr">
      <vt:lpstr>Default Design</vt:lpstr>
      <vt:lpstr>Overall idea behind IWRAP</vt:lpstr>
      <vt:lpstr>Dias nummer 2</vt:lpstr>
      <vt:lpstr>Area collision and drift grnd</vt:lpstr>
      <vt:lpstr>Forecasting 2030</vt:lpstr>
      <vt:lpstr>Gulf of Finland</vt:lpstr>
      <vt:lpstr>Gulf of Finland results</vt:lpstr>
      <vt:lpstr>Great Belt (Danish straits)</vt:lpstr>
      <vt:lpstr>Great Belt results</vt:lpstr>
      <vt:lpstr>Results</vt:lpstr>
    </vt:vector>
  </TitlesOfParts>
  <Company>MEK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Erik Sonne Ravn</dc:creator>
  <cp:lastModifiedBy>Bjarke W. Bøtcher</cp:lastModifiedBy>
  <cp:revision>147</cp:revision>
  <dcterms:created xsi:type="dcterms:W3CDTF">2009-03-22T19:13:55Z</dcterms:created>
  <dcterms:modified xsi:type="dcterms:W3CDTF">2012-05-17T13:50:51Z</dcterms:modified>
</cp:coreProperties>
</file>